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20E"/>
    <a:srgbClr val="0066FF"/>
    <a:srgbClr val="FF6600"/>
    <a:srgbClr val="0099CC"/>
    <a:srgbClr val="33CC33"/>
    <a:srgbClr val="00C800"/>
    <a:srgbClr val="00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BE00-606A-41CC-B98E-48DC593181F0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8F11B-1119-4899-9054-C086B5DD14F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8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4197-93F1-4E2D-AEA7-E016C476131F}" type="datetimeFigureOut">
              <a:rPr lang="it-IT" smtClean="0"/>
              <a:pPr/>
              <a:t>01/03/18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523E3-D3D1-420B-9953-D4160DF1B2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it-IT" b="1" dirty="0" smtClean="0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L’ORIGINE DELLA VITA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848872" cy="864096"/>
          </a:xfrm>
        </p:spPr>
        <p:txBody>
          <a:bodyPr>
            <a:normAutofit fontScale="70000" lnSpcReduction="20000"/>
          </a:bodyPr>
          <a:lstStyle/>
          <a:p>
            <a:r>
              <a:rPr lang="it-IT" sz="2800" i="1" dirty="0" smtClean="0">
                <a:solidFill>
                  <a:schemeClr val="tx1"/>
                </a:solidFill>
                <a:latin typeface="Bookman Old Style" pitchFamily="18" charset="0"/>
              </a:rPr>
              <a:t>“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Life </a:t>
            </a:r>
            <a:r>
              <a:rPr lang="it-IT" sz="2600" i="1" dirty="0" err="1" smtClean="0">
                <a:solidFill>
                  <a:schemeClr val="tx1"/>
                </a:solidFill>
                <a:latin typeface="Bookman Old Style" pitchFamily="18" charset="0"/>
              </a:rPr>
              <a:t>is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 a </a:t>
            </a:r>
            <a:r>
              <a:rPr lang="it-IT" sz="2600" i="1" dirty="0" err="1" smtClean="0">
                <a:solidFill>
                  <a:schemeClr val="tx1"/>
                </a:solidFill>
                <a:latin typeface="Bookman Old Style" pitchFamily="18" charset="0"/>
              </a:rPr>
              <a:t>self-sustaining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 system </a:t>
            </a:r>
            <a:r>
              <a:rPr lang="it-IT" sz="2600" i="1" dirty="0" err="1" smtClean="0">
                <a:solidFill>
                  <a:schemeClr val="tx1"/>
                </a:solidFill>
                <a:latin typeface="Bookman Old Style" pitchFamily="18" charset="0"/>
              </a:rPr>
              <a:t>capable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it-IT" sz="2600" i="1" dirty="0" err="1" smtClean="0">
                <a:solidFill>
                  <a:schemeClr val="tx1"/>
                </a:solidFill>
                <a:latin typeface="Bookman Old Style" pitchFamily="18" charset="0"/>
              </a:rPr>
              <a:t>of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it-IT" sz="2600" i="1" dirty="0" err="1" smtClean="0">
                <a:solidFill>
                  <a:schemeClr val="tx1"/>
                </a:solidFill>
                <a:latin typeface="Bookman Old Style" pitchFamily="18" charset="0"/>
              </a:rPr>
              <a:t>Darwinian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it-IT" sz="2600" i="1" dirty="0" err="1" smtClean="0">
                <a:solidFill>
                  <a:schemeClr val="tx1"/>
                </a:solidFill>
                <a:latin typeface="Bookman Old Style" pitchFamily="18" charset="0"/>
              </a:rPr>
              <a:t>evolution</a:t>
            </a:r>
            <a:r>
              <a:rPr lang="it-IT" sz="2600" i="1" dirty="0" smtClean="0">
                <a:solidFill>
                  <a:schemeClr val="tx1"/>
                </a:solidFill>
                <a:latin typeface="Bookman Old Style" pitchFamily="18" charset="0"/>
              </a:rPr>
              <a:t>”</a:t>
            </a:r>
            <a:r>
              <a:rPr lang="it-IT" sz="26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r>
              <a:rPr lang="it-IT" sz="26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it-IT" sz="2600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                                          -NASA</a:t>
            </a:r>
            <a:endParaRPr lang="it-IT" sz="2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193" name="Picture 1" descr="C:\Users\utente\Desktop\Nuova cartell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3520852" cy="22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tente\Desktop\Nuova cartella\coccinella-f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80349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Image result for CELLULE AL MICROSCOP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744416" cy="198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764704"/>
            <a:ext cx="263277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131840" y="764704"/>
            <a:ext cx="2592288" cy="57606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3’,5’</a:t>
            </a:r>
            <a:r>
              <a:rPr lang="it-IT" dirty="0" err="1" smtClean="0"/>
              <a:t>cGMP</a:t>
            </a:r>
            <a:r>
              <a:rPr lang="it-IT" dirty="0" smtClean="0"/>
              <a:t> dry, 60°C , 4 </a:t>
            </a:r>
            <a:r>
              <a:rPr lang="it-IT" dirty="0" err="1" smtClean="0"/>
              <a:t>hrs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00776" y="54670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00776" y="469123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4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00776" y="41871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700776" y="39296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6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00776" y="358063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7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00776" y="334594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8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700776" y="308077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9 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601716" y="28941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10</a:t>
            </a:r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601716" y="268948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11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01716" y="24963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12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01716" y="23184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13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01716" y="215914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14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01716" y="199988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15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01716" y="18261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16</a:t>
            </a:r>
            <a:endParaRPr lang="it-IT" sz="1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01716" y="16779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17</a:t>
            </a:r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07504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Exp</a:t>
            </a:r>
            <a:r>
              <a:rPr lang="it-IT" dirty="0" smtClean="0"/>
              <a:t> </a:t>
            </a:r>
            <a:r>
              <a:rPr lang="it-IT" dirty="0" err="1" smtClean="0"/>
              <a:t>o.n.</a:t>
            </a:r>
            <a:r>
              <a:rPr lang="it-IT" dirty="0" smtClean="0"/>
              <a:t> , 15/2/2018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ansione003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5762" t="9171" r="5762" b="10481"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827584" y="2967335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Benedetta  </a:t>
            </a:r>
            <a:r>
              <a:rPr lang="it-IT" sz="3600" b="1" dirty="0" err="1" smtClean="0">
                <a:solidFill>
                  <a:srgbClr val="002060"/>
                </a:solidFill>
              </a:rPr>
              <a:t>Corcione</a:t>
            </a:r>
            <a:r>
              <a:rPr lang="it-IT" sz="3600" b="1" dirty="0" smtClean="0">
                <a:solidFill>
                  <a:srgbClr val="002060"/>
                </a:solidFill>
              </a:rPr>
              <a:t>   IIG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Giulia  Matrone   II B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Chiara  Montini   II B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9371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smtClean="0">
                <a:solidFill>
                  <a:schemeClr val="bg1"/>
                </a:solidFill>
                <a:latin typeface="Bookman Old Style" pitchFamily="18" charset="0"/>
              </a:rPr>
              <a:t>Le tre teorie più accreditate riguardo l’origine della vita sono: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bg1"/>
                </a:solidFill>
                <a:latin typeface="Bookman Old Style" pitchFamily="18" charset="0"/>
                <a:hlinkClick r:id="rId3" action="ppaction://hlinksldjump"/>
              </a:rPr>
              <a:t> </a:t>
            </a:r>
            <a:r>
              <a:rPr lang="it-IT" sz="2600" b="1" i="1" dirty="0" smtClean="0">
                <a:solidFill>
                  <a:schemeClr val="bg1"/>
                </a:solidFill>
                <a:latin typeface="Bookman Old Style" pitchFamily="18" charset="0"/>
                <a:hlinkClick r:id="rId3" action="ppaction://hlinksldjump"/>
              </a:rPr>
              <a:t>Autotrofica</a:t>
            </a:r>
            <a:endParaRPr lang="it-IT" sz="26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600" b="1" i="1" dirty="0" smtClean="0">
                <a:solidFill>
                  <a:schemeClr val="bg1"/>
                </a:solidFill>
                <a:latin typeface="Bookman Old Style" pitchFamily="18" charset="0"/>
                <a:hlinkClick r:id="rId4" action="ppaction://hlinksldjump"/>
              </a:rPr>
              <a:t> Extraterrestre</a:t>
            </a:r>
            <a:endParaRPr lang="it-IT" sz="26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600" b="1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it-IT" sz="2600" b="1" i="1" dirty="0" err="1" smtClean="0">
                <a:solidFill>
                  <a:schemeClr val="bg1"/>
                </a:solidFill>
                <a:latin typeface="Bookman Old Style" pitchFamily="18" charset="0"/>
                <a:hlinkClick r:id="rId5" action="ppaction://hlinksldjump"/>
              </a:rPr>
              <a:t>Eterotrofica</a:t>
            </a:r>
            <a:endParaRPr lang="it-IT" sz="26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95736" y="33265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ln w="19050"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Teoria autotrofica</a:t>
            </a:r>
            <a:endParaRPr lang="it-IT" sz="4000" b="1" i="1" dirty="0">
              <a:ln w="19050">
                <a:solidFill>
                  <a:srgbClr val="0066FF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340768"/>
            <a:ext cx="550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Bookman Old Style" pitchFamily="18" charset="0"/>
              </a:rPr>
              <a:t>La vita inizia da una sintesi a partire dalla CO</a:t>
            </a:r>
            <a:r>
              <a:rPr lang="it-IT" sz="1600" b="1" i="1" baseline="-25000" dirty="0" smtClean="0">
                <a:latin typeface="Bookman Old Style" pitchFamily="18" charset="0"/>
              </a:rPr>
              <a:t>2</a:t>
            </a:r>
            <a:endParaRPr lang="it-IT" sz="1600" b="1" i="1" baseline="-25000" dirty="0">
              <a:latin typeface="Bookman Old Style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060848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ookman Old Style" pitchFamily="18" charset="0"/>
              </a:rPr>
              <a:t>Inizialmente il mondo era formato da zolfo-ferro (</a:t>
            </a:r>
            <a:r>
              <a:rPr lang="it-IT" sz="2000" i="1" dirty="0" err="1" smtClean="0">
                <a:latin typeface="Bookman Old Style" pitchFamily="18" charset="0"/>
              </a:rPr>
              <a:t>iron-sulfur</a:t>
            </a:r>
            <a:r>
              <a:rPr lang="it-IT" sz="2000" i="1" dirty="0" smtClean="0">
                <a:latin typeface="Bookman Old Style" pitchFamily="18" charset="0"/>
              </a:rPr>
              <a:t> world</a:t>
            </a:r>
            <a:r>
              <a:rPr lang="it-IT" sz="2000" dirty="0" smtClean="0">
                <a:latin typeface="Bookman Old Style" pitchFamily="18" charset="0"/>
              </a:rPr>
              <a:t>) e sulla terra, coperta da vulcani, c’era una quantità abbondante di pirite. Le prime molecole presenti sulla terra erano H</a:t>
            </a:r>
            <a:r>
              <a:rPr lang="it-IT" sz="2000" baseline="-25000" dirty="0" smtClean="0">
                <a:latin typeface="Bookman Old Style" pitchFamily="18" charset="0"/>
              </a:rPr>
              <a:t>2</a:t>
            </a:r>
            <a:r>
              <a:rPr lang="it-IT" sz="2000" dirty="0" smtClean="0">
                <a:latin typeface="Bookman Old Style" pitchFamily="18" charset="0"/>
              </a:rPr>
              <a:t>S (acidi solfidrici).</a:t>
            </a:r>
            <a:endParaRPr lang="it-IT" sz="2000" dirty="0">
              <a:latin typeface="Bookman Old Style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04048" y="491900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Bookman Old Style" pitchFamily="18" charset="0"/>
              </a:rPr>
              <a:t>Queste formarono catene di scambio elettronico e fornirono una fonte di carbonio dalla quale si arrivò all’acido acetico ossia l’origine della vita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028" name="Picture 4" descr="http://cdn.jaysonhome.com/media/catalog/product/cache/1/image/9df78eab33525d08d6e5fb8d27136e95/h/g/hg141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3528392" cy="2178249"/>
          </a:xfrm>
          <a:prstGeom prst="rect">
            <a:avLst/>
          </a:prstGeom>
          <a:noFill/>
        </p:spPr>
      </p:pic>
      <p:pic>
        <p:nvPicPr>
          <p:cNvPr id="1030" name="Picture 6" descr="Image result for wachtershau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6136" y="1052736"/>
            <a:ext cx="2611071" cy="3712060"/>
          </a:xfrm>
          <a:prstGeom prst="rect">
            <a:avLst/>
          </a:prstGeom>
          <a:noFill/>
        </p:spPr>
      </p:pic>
      <p:sp>
        <p:nvSpPr>
          <p:cNvPr id="9" name="Indietro o precedente 8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395536" cy="3955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26064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ln w="19050"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Teoria</a:t>
            </a:r>
            <a:r>
              <a:rPr lang="it-IT" sz="4000" b="1" i="1" dirty="0" smtClean="0">
                <a:ln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 </a:t>
            </a:r>
            <a:r>
              <a:rPr lang="it-IT" sz="4000" b="1" i="1" dirty="0" smtClean="0">
                <a:ln w="19050"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extraterrestre</a:t>
            </a:r>
            <a:endParaRPr lang="it-IT" sz="4000" b="1" i="1" dirty="0">
              <a:ln w="19050">
                <a:solidFill>
                  <a:srgbClr val="0066FF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 rot="10800000" flipV="1">
            <a:off x="755576" y="422108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Bookman Old Style" pitchFamily="18" charset="0"/>
              </a:rPr>
              <a:t>Anche conosciuta come </a:t>
            </a:r>
            <a:r>
              <a:rPr lang="it-IT" sz="2000" dirty="0" err="1" smtClean="0">
                <a:latin typeface="Bookman Old Style" pitchFamily="18" charset="0"/>
              </a:rPr>
              <a:t>panspermia</a:t>
            </a:r>
            <a:r>
              <a:rPr lang="it-IT" sz="2000" dirty="0" smtClean="0">
                <a:latin typeface="Bookman Old Style" pitchFamily="18" charset="0"/>
              </a:rPr>
              <a:t>, questa ipotesi vede l’origine della vita terrestre derivante dallo spazio. Infatti si pensò a delle spore batteriche,  provenienti dall’universo, che hanno attecchito sulla terra.</a:t>
            </a:r>
            <a:endParaRPr lang="it-IT" sz="2000" dirty="0">
              <a:latin typeface="Bookman Old Style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84168" y="1484784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Bookman Old Style" pitchFamily="18" charset="0"/>
              </a:rPr>
              <a:t>Probabilmente furono le comete a portare la vita dalle galassie in forma </a:t>
            </a:r>
            <a:r>
              <a:rPr lang="it-IT" sz="2000" dirty="0" err="1" smtClean="0">
                <a:latin typeface="Bookman Old Style" pitchFamily="18" charset="0"/>
              </a:rPr>
              <a:t>prebatterica</a:t>
            </a:r>
            <a:r>
              <a:rPr lang="it-IT" sz="2000" dirty="0" smtClean="0">
                <a:latin typeface="Bookman Old Style" pitchFamily="18" charset="0"/>
              </a:rPr>
              <a:t>.</a:t>
            </a:r>
            <a:endParaRPr lang="it-IT" sz="2000" dirty="0">
              <a:latin typeface="Bookman Old Style" pitchFamily="18" charset="0"/>
            </a:endParaRPr>
          </a:p>
        </p:txBody>
      </p:sp>
      <p:pic>
        <p:nvPicPr>
          <p:cNvPr id="6145" name="Picture 1" descr="C:\Users\utente\Desktop\Nuova cartella\com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4320480" cy="2844242"/>
          </a:xfrm>
          <a:prstGeom prst="rect">
            <a:avLst/>
          </a:prstGeom>
          <a:noFill/>
        </p:spPr>
      </p:pic>
      <p:sp>
        <p:nvSpPr>
          <p:cNvPr id="6" name="Angolo ripiegato 5"/>
          <p:cNvSpPr/>
          <p:nvPr/>
        </p:nvSpPr>
        <p:spPr>
          <a:xfrm>
            <a:off x="5796136" y="1412776"/>
            <a:ext cx="2664296" cy="2304256"/>
          </a:xfrm>
          <a:prstGeom prst="foldedCorner">
            <a:avLst/>
          </a:prstGeom>
          <a:solidFill>
            <a:srgbClr val="0099CC">
              <a:alpha val="2117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7" name="Indietro o precedente 6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395536" cy="3955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3123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18864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ln w="19050"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Teoria</a:t>
            </a:r>
            <a:r>
              <a:rPr lang="it-IT" sz="4000" b="1" i="1" dirty="0" smtClean="0">
                <a:ln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 </a:t>
            </a:r>
            <a:r>
              <a:rPr lang="it-IT" sz="4000" b="1" i="1" dirty="0" err="1" smtClean="0">
                <a:ln w="19050"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eterotrofica</a:t>
            </a:r>
            <a:endParaRPr lang="it-IT" sz="4000" b="1" i="1" dirty="0">
              <a:ln w="19050">
                <a:solidFill>
                  <a:srgbClr val="0066FF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124744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Bookman Old Style" pitchFamily="18" charset="0"/>
              </a:rPr>
              <a:t>A seguito della rivoluzione russa si diffusero teorie materialistiche sull’origine della vita; in particolare A. </a:t>
            </a:r>
            <a:r>
              <a:rPr lang="it-IT" dirty="0" err="1" smtClean="0">
                <a:latin typeface="Bookman Old Style" pitchFamily="18" charset="0"/>
              </a:rPr>
              <a:t>Oparin</a:t>
            </a:r>
            <a:r>
              <a:rPr lang="it-IT" dirty="0" smtClean="0">
                <a:latin typeface="Bookman Old Style" pitchFamily="18" charset="0"/>
              </a:rPr>
              <a:t> scrisse un libro a proposito di ciò asserendo che la vita si formò in acqua a partire da composti organici sintetizzati dai raggi cosmici.</a:t>
            </a:r>
            <a:endParaRPr lang="it-IT" dirty="0">
              <a:latin typeface="Bookman Old Style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72200" y="299695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Bookman Old Style" pitchFamily="18" charset="0"/>
              </a:rPr>
              <a:t>Urey</a:t>
            </a:r>
            <a:r>
              <a:rPr lang="it-IT" dirty="0" smtClean="0">
                <a:latin typeface="Bookman Old Style" pitchFamily="18" charset="0"/>
              </a:rPr>
              <a:t>, studiando la bomba atomica, lavorò ad alcune reazioni dalle quali poteva essere stata generata la vita.</a:t>
            </a:r>
            <a:endParaRPr lang="it-IT" dirty="0">
              <a:latin typeface="Bookman Old Styl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39952" y="4869160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C 	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 2H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-&gt; CH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4</a:t>
            </a:r>
            <a:endParaRPr lang="en-US" b="1" dirty="0" smtClean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 N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	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 3H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-&gt; NH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endParaRPr lang="en-US" b="1" dirty="0" smtClean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 O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	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 2H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-&gt; 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 S 	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  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-&gt; 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 CO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 6H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-&gt; CH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+ 2H</a:t>
            </a:r>
            <a:r>
              <a:rPr lang="en-US" b="1" baseline="-300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O</a:t>
            </a:r>
            <a:endParaRPr lang="en-US" b="1" dirty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opa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2336672" cy="3528392"/>
          </a:xfrm>
          <a:prstGeom prst="rect">
            <a:avLst/>
          </a:prstGeom>
          <a:noFill/>
        </p:spPr>
      </p:pic>
      <p:pic>
        <p:nvPicPr>
          <p:cNvPr id="8" name="Picture 2" descr="haldane1.jpg                                                   000253A4Macintosh HD                   BAA4C77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20934"/>
            <a:ext cx="3326904" cy="2419566"/>
          </a:xfrm>
          <a:prstGeom prst="rect">
            <a:avLst/>
          </a:prstGeom>
          <a:noFill/>
        </p:spPr>
      </p:pic>
      <p:pic>
        <p:nvPicPr>
          <p:cNvPr id="5124" name="Picture 4" descr="Image result for ur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48427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ln w="19050">
                  <a:solidFill>
                    <a:srgbClr val="0066FF"/>
                  </a:solidFill>
                </a:ln>
                <a:solidFill>
                  <a:srgbClr val="33CC33"/>
                </a:solidFill>
              </a:rPr>
              <a:t>Esperimento di Stanley Miller</a:t>
            </a:r>
            <a:endParaRPr lang="it-IT" sz="4000" b="1" i="1" dirty="0">
              <a:ln w="19050">
                <a:solidFill>
                  <a:srgbClr val="0066FF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29969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Picture 2" descr="A:\ex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15974" cy="5101685"/>
          </a:xfrm>
          <a:prstGeom prst="rect">
            <a:avLst/>
          </a:prstGeom>
          <a:noFill/>
        </p:spPr>
      </p:pic>
      <p:sp>
        <p:nvSpPr>
          <p:cNvPr id="7" name="Indietro o precedente 6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395536" cy="3955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 descr="Risultati immagini per esperimento di mi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4872852" cy="453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11663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Bookman Old Style" pitchFamily="18" charset="0"/>
              </a:rPr>
              <a:t>Jean Oro scoprì che si può arrivare all’adenina da 5HCN (acido cianidrico), dunque che effettivamente quelli che erano considerati gli elementi più semplici e più presenti sulla Terra primordiale, combinati tra di loro potevano creare una base di DNA e RNA.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3124542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Bookman Old Style" pitchFamily="18" charset="0"/>
              </a:rPr>
              <a:t>Altre ricerche dimostrarono che la </a:t>
            </a:r>
            <a:r>
              <a:rPr lang="it-IT" sz="2000" dirty="0" err="1" smtClean="0">
                <a:latin typeface="Bookman Old Style" pitchFamily="18" charset="0"/>
                <a:hlinkClick r:id="rId3" action="ppaction://hlinksldjump"/>
              </a:rPr>
              <a:t>formammide</a:t>
            </a:r>
            <a:r>
              <a:rPr lang="it-IT" sz="2000" dirty="0" smtClean="0">
                <a:latin typeface="Bookman Old Style" pitchFamily="18" charset="0"/>
              </a:rPr>
              <a:t> (NH2CHO)  può degradare le basi nucleiche e quindi per reazione inversa può anche crearle. 	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Bookman Old Style" pitchFamily="18" charset="0"/>
              </a:rPr>
              <a:t>Questa era presente in abbondanza sulla Terra e nello spazio interstellare</a:t>
            </a:r>
            <a:r>
              <a:rPr lang="it-IT" dirty="0" smtClean="0">
                <a:latin typeface="Bookman Old Style" pitchFamily="18" charset="0"/>
              </a:rPr>
              <a:t>.</a:t>
            </a:r>
            <a:endParaRPr lang="it-IT" dirty="0">
              <a:latin typeface="Bookman Old Style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270892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O</a:t>
            </a:r>
            <a:endParaRPr lang="it-IT" sz="3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32240" y="55892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H</a:t>
            </a:r>
            <a:endParaRPr lang="it-IT" sz="3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68344" y="37890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H</a:t>
            </a:r>
            <a:endParaRPr lang="it-IT" sz="3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450912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H</a:t>
            </a:r>
            <a:endParaRPr lang="it-IT" sz="3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940152" y="37890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</a:t>
            </a:r>
            <a:endParaRPr lang="it-IT" sz="3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45811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N</a:t>
            </a:r>
            <a:endParaRPr lang="it-IT" sz="3600" b="1" dirty="0"/>
          </a:p>
        </p:txBody>
      </p:sp>
      <p:cxnSp>
        <p:nvCxnSpPr>
          <p:cNvPr id="15" name="Connettore 1 14"/>
          <p:cNvCxnSpPr/>
          <p:nvPr/>
        </p:nvCxnSpPr>
        <p:spPr>
          <a:xfrm flipH="1">
            <a:off x="5508104" y="4221088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300192" y="4221088"/>
            <a:ext cx="50405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7164288" y="4293096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6948264" y="5085184"/>
            <a:ext cx="8384" cy="56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6228184" y="3284984"/>
            <a:ext cx="8384" cy="56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6084168" y="3284984"/>
            <a:ext cx="8384" cy="56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51621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Formammide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63888" y="36450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 err="1" smtClean="0">
                <a:solidFill>
                  <a:srgbClr val="FF6600"/>
                </a:solidFill>
              </a:rPr>
              <a:t>Formammide</a:t>
            </a:r>
            <a:endParaRPr lang="it-IT" b="1" cap="small" dirty="0">
              <a:solidFill>
                <a:srgbClr val="FF6600"/>
              </a:solidFill>
            </a:endParaRPr>
          </a:p>
        </p:txBody>
      </p:sp>
      <p:pic>
        <p:nvPicPr>
          <p:cNvPr id="2050" name="Picture 2" descr="Image result for formam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1042419" cy="842046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flipV="1">
            <a:off x="4211960" y="177281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652120" y="29249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+TiO</a:t>
            </a:r>
            <a:r>
              <a:rPr lang="it-IT" baseline="-25000" dirty="0" smtClean="0"/>
              <a:t>2</a:t>
            </a:r>
            <a:endParaRPr lang="it-IT" dirty="0" smtClean="0"/>
          </a:p>
          <a:p>
            <a:r>
              <a:rPr lang="it-IT" dirty="0" err="1" smtClean="0"/>
              <a:t>+calore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35896" y="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EC20E"/>
                </a:solidFill>
              </a:rPr>
              <a:t>citosina</a:t>
            </a:r>
            <a:endParaRPr lang="it-IT" b="1" i="1" dirty="0">
              <a:solidFill>
                <a:srgbClr val="0EC20E"/>
              </a:solidFill>
            </a:endParaRPr>
          </a:p>
        </p:txBody>
      </p:sp>
      <p:pic>
        <p:nvPicPr>
          <p:cNvPr id="2052" name="Picture 4" descr="Image result for citos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1115720" cy="1493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2 10"/>
          <p:cNvCxnSpPr/>
          <p:nvPr/>
        </p:nvCxnSpPr>
        <p:spPr>
          <a:xfrm flipV="1">
            <a:off x="5076056" y="2780928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4" name="Picture 6" descr="Image result for tim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151216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Image result for aden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44824"/>
            <a:ext cx="1368152" cy="150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156176" y="2492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EC20E"/>
                </a:solidFill>
              </a:rPr>
              <a:t>timina</a:t>
            </a:r>
            <a:endParaRPr lang="it-IT" b="1" i="1" dirty="0">
              <a:solidFill>
                <a:srgbClr val="0EC20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92280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EC20E"/>
                </a:solidFill>
              </a:rPr>
              <a:t>adenina</a:t>
            </a:r>
            <a:endParaRPr lang="it-IT" b="1" i="1" dirty="0">
              <a:solidFill>
                <a:srgbClr val="0EC20E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11960" y="18448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+SiO</a:t>
            </a:r>
            <a:r>
              <a:rPr lang="it-IT" baseline="-25000" dirty="0" smtClean="0"/>
              <a:t>2</a:t>
            </a:r>
            <a:endParaRPr lang="it-IT" dirty="0" smtClean="0"/>
          </a:p>
          <a:p>
            <a:r>
              <a:rPr lang="it-IT" dirty="0" smtClean="0"/>
              <a:t>+Al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3</a:t>
            </a:r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4932040" y="4077072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292080" y="40770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+TiO</a:t>
            </a:r>
            <a:r>
              <a:rPr lang="it-IT" baseline="-25000" dirty="0" smtClean="0"/>
              <a:t>2</a:t>
            </a:r>
            <a:endParaRPr lang="it-IT" dirty="0" smtClean="0"/>
          </a:p>
          <a:p>
            <a:r>
              <a:rPr lang="it-IT" dirty="0" err="1" smtClean="0"/>
              <a:t>+raggi</a:t>
            </a:r>
            <a:r>
              <a:rPr lang="it-IT" dirty="0" smtClean="0"/>
              <a:t> ultravioletti</a:t>
            </a:r>
            <a:endParaRPr lang="it-IT" dirty="0"/>
          </a:p>
        </p:txBody>
      </p:sp>
      <p:pic>
        <p:nvPicPr>
          <p:cNvPr id="2058" name="Picture 10" descr="Image result for guan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25144"/>
            <a:ext cx="2016224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asellaDiTesto 31"/>
          <p:cNvSpPr txBox="1"/>
          <p:nvPr/>
        </p:nvSpPr>
        <p:spPr>
          <a:xfrm>
            <a:off x="543609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EC20E"/>
                </a:solidFill>
              </a:rPr>
              <a:t>guanina</a:t>
            </a:r>
            <a:endParaRPr lang="it-IT" b="1" i="1" dirty="0">
              <a:solidFill>
                <a:srgbClr val="0EC20E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2123728" y="2276872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755576" y="6206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EC20E"/>
                </a:solidFill>
              </a:rPr>
              <a:t>uracile</a:t>
            </a:r>
            <a:endParaRPr lang="it-IT" b="1" i="1" dirty="0">
              <a:solidFill>
                <a:srgbClr val="0EC20E"/>
              </a:solidFill>
            </a:endParaRPr>
          </a:p>
        </p:txBody>
      </p:sp>
      <p:pic>
        <p:nvPicPr>
          <p:cNvPr id="2060" name="Picture 12" descr="Image result for uraci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980728"/>
            <a:ext cx="1080120" cy="148516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asellaDiTesto 38"/>
          <p:cNvSpPr txBox="1"/>
          <p:nvPr/>
        </p:nvSpPr>
        <p:spPr>
          <a:xfrm>
            <a:off x="2555776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+argille</a:t>
            </a:r>
            <a:endParaRPr lang="it-IT" dirty="0"/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2627784" y="4005064"/>
            <a:ext cx="936104" cy="1039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1187624" y="37890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u="dbl" dirty="0" err="1" smtClean="0">
                <a:uFill>
                  <a:solidFill>
                    <a:srgbClr val="6666FF"/>
                  </a:solidFill>
                </a:uFill>
              </a:rPr>
              <a:t>+meteorite</a:t>
            </a:r>
            <a:r>
              <a:rPr lang="it-IT" u="dbl" dirty="0" smtClean="0">
                <a:uFill>
                  <a:solidFill>
                    <a:srgbClr val="6666FF"/>
                  </a:solidFill>
                </a:uFill>
              </a:rPr>
              <a:t> </a:t>
            </a:r>
            <a:r>
              <a:rPr lang="it-IT" u="dbl" dirty="0" err="1" smtClean="0">
                <a:uFill>
                  <a:solidFill>
                    <a:srgbClr val="6666FF"/>
                  </a:solidFill>
                </a:uFill>
              </a:rPr>
              <a:t>Murchison</a:t>
            </a:r>
            <a:endParaRPr lang="it-IT" u="dbl" dirty="0">
              <a:uFill>
                <a:solidFill>
                  <a:srgbClr val="6666FF"/>
                </a:solidFill>
              </a:u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755576" y="5085184"/>
            <a:ext cx="2808312" cy="923330"/>
          </a:xfrm>
          <a:prstGeom prst="rect">
            <a:avLst/>
          </a:prstGeom>
          <a:noFill/>
          <a:ln w="28575"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Acidi, amminoacidi, basi nucleiche, agenti condensanti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96944" cy="1143000"/>
          </a:xfrm>
        </p:spPr>
        <p:txBody>
          <a:bodyPr>
            <a:noAutofit/>
          </a:bodyPr>
          <a:lstStyle/>
          <a:p>
            <a:r>
              <a:rPr lang="it-IT" sz="3800" dirty="0" smtClean="0">
                <a:ln w="19050">
                  <a:solidFill>
                    <a:srgbClr val="0066FF"/>
                  </a:solidFill>
                </a:ln>
                <a:solidFill>
                  <a:srgbClr val="0EC20E"/>
                </a:solidFill>
              </a:rPr>
              <a:t>Protocollo dell’elettroforesi su gel</a:t>
            </a:r>
            <a:endParaRPr lang="it-IT" sz="3800" dirty="0">
              <a:ln w="19050">
                <a:solidFill>
                  <a:srgbClr val="0066FF"/>
                </a:solidFill>
              </a:ln>
              <a:solidFill>
                <a:srgbClr val="0EC20E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524000" y="3186684"/>
          <a:ext cx="6096000" cy="4846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29" name=":l0" descr="https://mail.google.com/mail/u/0/images/clear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44016" y="404664"/>
            <a:ext cx="8964488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Bookman Old Style" pitchFamily="18" charset="0"/>
            </a:endParaRPr>
          </a:p>
          <a:p>
            <a:pPr marL="273050" lvl="0" indent="-273050"/>
            <a:r>
              <a:rPr lang="it-IT" dirty="0" smtClean="0">
                <a:latin typeface="Bookman Old Style" pitchFamily="18" charset="0"/>
              </a:rPr>
              <a:t> 1- Pulire </a:t>
            </a:r>
            <a:r>
              <a:rPr lang="it-IT" dirty="0" smtClean="0">
                <a:latin typeface="Bookman Old Style" pitchFamily="18" charset="0"/>
              </a:rPr>
              <a:t>con acqua distillata e trattare con </a:t>
            </a:r>
            <a:r>
              <a:rPr lang="it-IT" dirty="0" err="1" smtClean="0">
                <a:latin typeface="Bookman Old Style" pitchFamily="18" charset="0"/>
              </a:rPr>
              <a:t>clorotrimetilsilano</a:t>
            </a:r>
            <a:r>
              <a:rPr lang="it-IT" dirty="0" smtClean="0">
                <a:latin typeface="Bookman Old Style" pitchFamily="18" charset="0"/>
              </a:rPr>
              <a:t> il vetro “R” (</a:t>
            </a:r>
            <a:r>
              <a:rPr lang="it-IT" i="1" dirty="0" err="1" smtClean="0">
                <a:latin typeface="Bookman Old Style" pitchFamily="18" charset="0"/>
              </a:rPr>
              <a:t>repellent</a:t>
            </a:r>
            <a:r>
              <a:rPr lang="it-IT" dirty="0" smtClean="0">
                <a:latin typeface="Bookman Old Style" pitchFamily="18" charset="0"/>
              </a:rPr>
              <a:t>, la quale deve respingere il gel), successivamente lasciare evaporare sotto cappa;</a:t>
            </a:r>
          </a:p>
          <a:p>
            <a:pPr marL="273050" lvl="0" indent="-273050"/>
            <a:r>
              <a:rPr lang="it-IT" dirty="0" smtClean="0">
                <a:latin typeface="Bookman Old Style" pitchFamily="18" charset="0"/>
              </a:rPr>
              <a:t> 2- Pulire </a:t>
            </a:r>
            <a:r>
              <a:rPr lang="it-IT" dirty="0" smtClean="0">
                <a:latin typeface="Bookman Old Style" pitchFamily="18" charset="0"/>
              </a:rPr>
              <a:t>con acqua e sapone, risciacquare con acqua distillata e infine trattare con etanolo 96%  il vetro “S” (</a:t>
            </a:r>
            <a:r>
              <a:rPr lang="it-IT" i="1" dirty="0" err="1" smtClean="0">
                <a:latin typeface="Bookman Old Style" pitchFamily="18" charset="0"/>
              </a:rPr>
              <a:t>sticky</a:t>
            </a:r>
            <a:r>
              <a:rPr lang="it-IT" dirty="0" smtClean="0">
                <a:latin typeface="Bookman Old Style" pitchFamily="18" charset="0"/>
              </a:rPr>
              <a:t>, alla quale si deve attaccare il gel);</a:t>
            </a:r>
          </a:p>
          <a:p>
            <a:pPr marL="273050" lvl="0" indent="-273050"/>
            <a:r>
              <a:rPr lang="it-IT" dirty="0" smtClean="0">
                <a:latin typeface="Bookman Old Style" pitchFamily="18" charset="0"/>
              </a:rPr>
              <a:t> 3- Pulire </a:t>
            </a:r>
            <a:r>
              <a:rPr lang="it-IT" dirty="0" smtClean="0">
                <a:latin typeface="Bookman Old Style" pitchFamily="18" charset="0"/>
              </a:rPr>
              <a:t>con etanolo 96% il pettine e gli spaziatori e applicare questi ultimi sul vetro “S”;</a:t>
            </a:r>
          </a:p>
          <a:p>
            <a:pPr marL="273050" lvl="0" indent="-273050"/>
            <a:r>
              <a:rPr lang="it-IT" dirty="0" smtClean="0">
                <a:latin typeface="Bookman Old Style" pitchFamily="18" charset="0"/>
              </a:rPr>
              <a:t> 4- Preparare </a:t>
            </a:r>
            <a:r>
              <a:rPr lang="it-IT" dirty="0" smtClean="0">
                <a:latin typeface="Bookman Old Style" pitchFamily="18" charset="0"/>
              </a:rPr>
              <a:t>una soluzione di </a:t>
            </a:r>
            <a:r>
              <a:rPr lang="it-IT" dirty="0" err="1" smtClean="0">
                <a:latin typeface="Bookman Old Style" pitchFamily="18" charset="0"/>
              </a:rPr>
              <a:t>poliacrilammide</a:t>
            </a:r>
            <a:r>
              <a:rPr lang="it-IT" dirty="0" smtClean="0">
                <a:latin typeface="Bookman Old Style" pitchFamily="18" charset="0"/>
              </a:rPr>
              <a:t> 16% in Urea 8 M e TBE (0,09 M  Tris, 0,09 M acido borico e 2 </a:t>
            </a:r>
            <a:r>
              <a:rPr lang="it-IT" dirty="0" err="1" smtClean="0">
                <a:latin typeface="Bookman Old Style" pitchFamily="18" charset="0"/>
              </a:rPr>
              <a:t>mM</a:t>
            </a:r>
            <a:r>
              <a:rPr lang="it-IT" dirty="0" smtClean="0">
                <a:latin typeface="Bookman Old Style" pitchFamily="18" charset="0"/>
              </a:rPr>
              <a:t> acido </a:t>
            </a:r>
            <a:r>
              <a:rPr lang="it-IT" dirty="0" err="1" smtClean="0">
                <a:latin typeface="Bookman Old Style" pitchFamily="18" charset="0"/>
              </a:rPr>
              <a:t>etilenediamminotetracedico</a:t>
            </a:r>
            <a:r>
              <a:rPr lang="it-IT" dirty="0" smtClean="0">
                <a:latin typeface="Bookman Old Style" pitchFamily="18" charset="0"/>
              </a:rPr>
              <a:t>);</a:t>
            </a:r>
          </a:p>
          <a:p>
            <a:pPr marL="273050" lvl="0" indent="-273050"/>
            <a:r>
              <a:rPr lang="it-IT" dirty="0" smtClean="0">
                <a:latin typeface="Bookman Old Style" pitchFamily="18" charset="0"/>
              </a:rPr>
              <a:t> 5- Aggiungere </a:t>
            </a:r>
            <a:r>
              <a:rPr lang="it-IT" dirty="0" smtClean="0">
                <a:latin typeface="Bookman Old Style" pitchFamily="18" charset="0"/>
              </a:rPr>
              <a:t>due catalizzatori: 0,04% ammonio persolfato e 0,06% TEMED (</a:t>
            </a:r>
            <a:r>
              <a:rPr lang="it-IT" dirty="0" err="1" smtClean="0">
                <a:latin typeface="Bookman Old Style" pitchFamily="18" charset="0"/>
              </a:rPr>
              <a:t>Tetrametiletilendiammina</a:t>
            </a:r>
            <a:r>
              <a:rPr lang="it-IT" dirty="0" smtClean="0">
                <a:latin typeface="Bookman Old Style" pitchFamily="18" charset="0"/>
              </a:rPr>
              <a:t>);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 6- Colare </a:t>
            </a:r>
            <a:r>
              <a:rPr lang="it-IT" dirty="0" smtClean="0">
                <a:latin typeface="Bookman Old Style" pitchFamily="18" charset="0"/>
              </a:rPr>
              <a:t>il gel e inserire il pettine;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 7- Lasciare </a:t>
            </a:r>
            <a:r>
              <a:rPr lang="it-IT" dirty="0" smtClean="0">
                <a:latin typeface="Bookman Old Style" pitchFamily="18" charset="0"/>
              </a:rPr>
              <a:t>polimerizzare </a:t>
            </a:r>
            <a:r>
              <a:rPr lang="it-IT" dirty="0" smtClean="0">
                <a:latin typeface="Bookman Old Style" pitchFamily="18" charset="0"/>
              </a:rPr>
              <a:t>per </a:t>
            </a:r>
            <a:r>
              <a:rPr lang="it-IT" dirty="0" smtClean="0">
                <a:latin typeface="Bookman Old Style" pitchFamily="18" charset="0"/>
              </a:rPr>
              <a:t>almeno un’ora;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 8- Assemblare </a:t>
            </a:r>
            <a:r>
              <a:rPr lang="it-IT" dirty="0" smtClean="0">
                <a:latin typeface="Bookman Old Style" pitchFamily="18" charset="0"/>
              </a:rPr>
              <a:t>l’apparato di elettroforesi con TBE 1x;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 9- Applicare </a:t>
            </a:r>
            <a:r>
              <a:rPr lang="it-IT" dirty="0" smtClean="0">
                <a:latin typeface="Bookman Old Style" pitchFamily="18" charset="0"/>
              </a:rPr>
              <a:t>una corrente elettrica a circa 30 W;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10</a:t>
            </a:r>
            <a:r>
              <a:rPr lang="it-IT" dirty="0" smtClean="0">
                <a:latin typeface="Bookman Old Style" pitchFamily="18" charset="0"/>
              </a:rPr>
              <a:t>- Correre </a:t>
            </a:r>
            <a:r>
              <a:rPr lang="it-IT" dirty="0" smtClean="0">
                <a:latin typeface="Bookman Old Style" pitchFamily="18" charset="0"/>
              </a:rPr>
              <a:t>fino al BFB (bromo </a:t>
            </a:r>
            <a:r>
              <a:rPr lang="it-IT" dirty="0" err="1" smtClean="0">
                <a:latin typeface="Bookman Old Style" pitchFamily="18" charset="0"/>
              </a:rPr>
              <a:t>fenol</a:t>
            </a:r>
            <a:r>
              <a:rPr lang="it-IT" dirty="0" smtClean="0">
                <a:latin typeface="Bookman Old Style" pitchFamily="18" charset="0"/>
              </a:rPr>
              <a:t> blu) a tre quarti del gel;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11</a:t>
            </a:r>
            <a:r>
              <a:rPr lang="it-IT" dirty="0" smtClean="0">
                <a:latin typeface="Bookman Old Style" pitchFamily="18" charset="0"/>
              </a:rPr>
              <a:t>- A fine corsa, staccare la corrente, </a:t>
            </a:r>
            <a:r>
              <a:rPr lang="it-IT" dirty="0" err="1" smtClean="0">
                <a:latin typeface="Bookman Old Style" pitchFamily="18" charset="0"/>
              </a:rPr>
              <a:t>disassemblare</a:t>
            </a:r>
            <a:r>
              <a:rPr lang="it-IT" dirty="0" smtClean="0">
                <a:latin typeface="Bookman Old Style" pitchFamily="18" charset="0"/>
              </a:rPr>
              <a:t> </a:t>
            </a:r>
            <a:r>
              <a:rPr lang="it-IT" dirty="0" smtClean="0">
                <a:latin typeface="Bookman Old Style" pitchFamily="18" charset="0"/>
              </a:rPr>
              <a:t>l’apparato e aprire i vetri;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12</a:t>
            </a:r>
            <a:r>
              <a:rPr lang="it-IT" dirty="0" smtClean="0">
                <a:latin typeface="Bookman Old Style" pitchFamily="18" charset="0"/>
              </a:rPr>
              <a:t>- Coprire </a:t>
            </a:r>
            <a:r>
              <a:rPr lang="it-IT" dirty="0" smtClean="0">
                <a:latin typeface="Bookman Old Style" pitchFamily="18" charset="0"/>
              </a:rPr>
              <a:t>il gel con la pellicola trasparente;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13</a:t>
            </a:r>
            <a:r>
              <a:rPr lang="it-IT" dirty="0" smtClean="0">
                <a:latin typeface="Bookman Old Style" pitchFamily="18" charset="0"/>
              </a:rPr>
              <a:t>- Mettere </a:t>
            </a:r>
            <a:r>
              <a:rPr lang="it-IT" dirty="0" smtClean="0">
                <a:latin typeface="Bookman Old Style" pitchFamily="18" charset="0"/>
              </a:rPr>
              <a:t>a contatto con uno schermo intensificatore (</a:t>
            </a:r>
            <a:r>
              <a:rPr lang="it-IT" dirty="0" err="1" smtClean="0">
                <a:latin typeface="Bookman Old Style" pitchFamily="18" charset="0"/>
              </a:rPr>
              <a:t>Biomax</a:t>
            </a:r>
            <a:r>
              <a:rPr lang="it-IT" dirty="0" smtClean="0">
                <a:latin typeface="Bookman Old Style" pitchFamily="18" charset="0"/>
              </a:rPr>
              <a:t> MS);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14</a:t>
            </a:r>
            <a:r>
              <a:rPr lang="it-IT" dirty="0" smtClean="0">
                <a:latin typeface="Bookman Old Style" pitchFamily="18" charset="0"/>
              </a:rPr>
              <a:t>- Esporre </a:t>
            </a:r>
            <a:r>
              <a:rPr lang="it-IT" dirty="0" smtClean="0">
                <a:latin typeface="Bookman Old Style" pitchFamily="18" charset="0"/>
              </a:rPr>
              <a:t>a -20°C </a:t>
            </a:r>
            <a:r>
              <a:rPr lang="it-IT" dirty="0" smtClean="0">
                <a:latin typeface="Bookman Old Style" pitchFamily="18" charset="0"/>
              </a:rPr>
              <a:t>per la notte (overnight, </a:t>
            </a:r>
            <a:r>
              <a:rPr lang="it-IT" dirty="0" err="1" smtClean="0">
                <a:latin typeface="Bookman Old Style" pitchFamily="18" charset="0"/>
              </a:rPr>
              <a:t>o.n</a:t>
            </a:r>
            <a:r>
              <a:rPr lang="it-IT" dirty="0" smtClean="0">
                <a:latin typeface="Bookman Old Style" pitchFamily="18" charset="0"/>
              </a:rPr>
              <a:t>).</a:t>
            </a:r>
            <a:r>
              <a:rPr lang="it-IT" dirty="0" smtClean="0">
                <a:latin typeface="Bookman Old Style" pitchFamily="18" charset="0"/>
              </a:rPr>
              <a:t>;</a:t>
            </a:r>
          </a:p>
          <a:p>
            <a:pPr lvl="0"/>
            <a:r>
              <a:rPr lang="it-IT" dirty="0" smtClean="0">
                <a:latin typeface="Bookman Old Style" pitchFamily="18" charset="0"/>
              </a:rPr>
              <a:t>15</a:t>
            </a:r>
            <a:r>
              <a:rPr lang="it-IT" dirty="0" smtClean="0">
                <a:latin typeface="Bookman Old Style" pitchFamily="18" charset="0"/>
              </a:rPr>
              <a:t>- Sviluppare </a:t>
            </a:r>
            <a:r>
              <a:rPr lang="it-IT" dirty="0" smtClean="0">
                <a:latin typeface="Bookman Old Style" pitchFamily="18" charset="0"/>
              </a:rPr>
              <a:t>la lastra e acquisire l’immagine </a:t>
            </a:r>
            <a:r>
              <a:rPr lang="it-IT" dirty="0" smtClean="0">
                <a:latin typeface="Bookman Old Style" pitchFamily="18" charset="0"/>
              </a:rPr>
              <a:t>(scanner </a:t>
            </a:r>
            <a:r>
              <a:rPr lang="it-IT" dirty="0" smtClean="0">
                <a:latin typeface="Bookman Old Style" pitchFamily="18" charset="0"/>
              </a:rPr>
              <a:t>Epson 1640 </a:t>
            </a:r>
            <a:r>
              <a:rPr lang="it-IT" dirty="0" smtClean="0">
                <a:latin typeface="Bookman Old Style" pitchFamily="18" charset="0"/>
              </a:rPr>
              <a:t>XL).</a:t>
            </a:r>
            <a:endParaRPr lang="it-IT" dirty="0" smtClean="0">
              <a:latin typeface="Bookman Old Style" pitchFamily="18" charset="0"/>
            </a:endParaRPr>
          </a:p>
          <a:p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449</Words>
  <Application>Microsoft Macintosh PowerPoint</Application>
  <PresentationFormat>Presentazione su schermo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L’ORIGINE DELLA VITA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Protocollo dell’elettroforesi su gel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samantha</dc:creator>
  <cp:lastModifiedBy>Patrizia Lavia</cp:lastModifiedBy>
  <cp:revision>50</cp:revision>
  <dcterms:created xsi:type="dcterms:W3CDTF">2018-02-15T11:09:31Z</dcterms:created>
  <dcterms:modified xsi:type="dcterms:W3CDTF">2018-03-01T07:36:06Z</dcterms:modified>
</cp:coreProperties>
</file>